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84" r:id="rId3"/>
    <p:sldId id="277" r:id="rId4"/>
    <p:sldId id="278" r:id="rId5"/>
    <p:sldId id="259" r:id="rId6"/>
    <p:sldId id="262" r:id="rId7"/>
    <p:sldId id="272" r:id="rId8"/>
    <p:sldId id="280" r:id="rId9"/>
    <p:sldId id="276" r:id="rId10"/>
    <p:sldId id="281" r:id="rId11"/>
    <p:sldId id="282" r:id="rId12"/>
    <p:sldId id="283" r:id="rId13"/>
    <p:sldId id="257" r:id="rId14"/>
  </p:sldIdLst>
  <p:sldSz cx="12192000" cy="6858000"/>
  <p:notesSz cx="6858000" cy="9144000"/>
  <p:embeddedFontLst>
    <p:embeddedFont>
      <p:font typeface="KoPub바탕체 Medium" panose="00000600000000000000" pitchFamily="2" charset="-127"/>
      <p:regular r:id="rId15"/>
    </p:embeddedFont>
    <p:embeddedFont>
      <p:font typeface="KoPub돋움체 Light" panose="00000300000000000000" pitchFamily="2" charset="-127"/>
      <p:regular r:id="rId16"/>
    </p:embeddedFont>
    <p:embeddedFont>
      <p:font typeface="KoPub돋움체 Bold" panose="00000800000000000000" pitchFamily="2" charset="-127"/>
      <p:bold r:id="rId17"/>
    </p:embeddedFont>
    <p:embeddedFont>
      <p:font typeface="맑은 고딕" panose="020B0503020000020004" pitchFamily="50" charset="-127"/>
      <p:regular r:id="rId18"/>
      <p:bold r:id="rId19"/>
    </p:embeddedFont>
    <p:embeddedFont>
      <p:font typeface="Tmon몬소리 Black" panose="02000A03000000000000" pitchFamily="2" charset="-127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강태호" initials="강" lastIdx="1" clrIdx="0">
    <p:extLst>
      <p:ext uri="{19B8F6BF-5375-455C-9EA6-DF929625EA0E}">
        <p15:presenceInfo xmlns:p15="http://schemas.microsoft.com/office/powerpoint/2012/main" userId="S-1-5-21-2726325996-3342396786-942454663-1001" providerId="AD"/>
      </p:ext>
    </p:extLst>
  </p:cmAuthor>
  <p:cmAuthor id="2" name="taeho kang" initials="tk" lastIdx="1" clrIdx="1">
    <p:extLst>
      <p:ext uri="{19B8F6BF-5375-455C-9EA6-DF929625EA0E}">
        <p15:presenceInfo xmlns:p15="http://schemas.microsoft.com/office/powerpoint/2012/main" userId="taeho ka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2F2F2"/>
    <a:srgbClr val="F0D2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jpg>
</file>

<file path=ppt/media/image11.jpg>
</file>

<file path=ppt/media/image12.jpg>
</file>

<file path=ppt/media/image13.png>
</file>

<file path=ppt/media/image14.pn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CE3ABCB-927C-4CF9-BDD8-BA96CE7113A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0B6048C8-A9E8-4620-BABF-50A577E05D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9D57391-6A94-4242-9F99-21116C5215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7E61772-3AC5-4169-B68B-3FB46FBDEE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7C1ED51-5FAC-4DBB-9D9B-8850063565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09353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FB59466-BBC4-411A-8E55-36B186D77F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8B7D87B-285C-4337-80A1-C61AD53F6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21E34A1-3721-4D0F-9321-0233E91B96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C3F600-2C46-483A-9034-4EAA96F75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9541AA7-CB5C-4593-B767-55F60472E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12007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346B1DFD-65F3-4843-9B84-53C14984843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1B23AE38-7FBF-4810-B70B-4306FF5CA7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B60800-C439-4B80-A153-F1D272BA6A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0EF312B9-9045-49F7-BC54-03CC9E0B9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292CDF-8149-436C-89DF-756DDC005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75309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96D908E-B895-482F-8711-7655D75684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6B8AF23-E896-49EC-BB1C-A60C0E76EF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BF9E74-75C6-4B15-9B6F-A1A357C0B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AB2F95F-963D-4851-86F4-BAFDAF430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CDAF616-BEA5-433A-A125-49C2B6A0A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604694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0DC256F-C630-4033-95CC-6C9B7758E6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590348C-69BD-43BE-B0D5-586CE2D513F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929E911-8D24-4839-84DD-732792AC9A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BD29E4-5326-42FF-BDD0-AA464DC06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F9A46CC-BB68-4F4B-A6E9-635102DADC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04770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9533048-BE3F-4E70-ACF3-475D2B0F03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A55FFCB-6FE4-49DE-B927-64C0017C03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866720D2-CDCC-475C-92C8-26B8F1E8D8D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2EA56BC-08A2-404F-8259-E3D682ADEA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4C721FA7-B580-4B2B-A3CB-101872C18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9A5EC5E-8376-419E-AD00-611E613EC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150242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A3DA246-D749-4794-9F94-8358178B4F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2F46F43-0FBE-42FE-A4AD-4387266DA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9E05421-6341-45AA-8229-48D655BBD30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E21E1E4-644B-496D-9108-F9838B4936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8B8DCA52-5686-4A3F-A402-6C2F6AF01E2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C572F9D-35EA-4B3B-BEF8-5FD4956574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94D69ADA-D891-48A1-AF43-3A6B002A0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09C0DBD-D9EF-4EC5-AA9F-0233B4E60D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578699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C0C5EE-F9A2-4B38-ADED-E72684F251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0E6C8F9-3E49-4036-9A70-0D555FB35F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03D16C11-D7ED-42EB-B49E-AE77A16C1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ED19F8C1-7D8B-4E97-89B5-0DA5B87437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13334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FC4BFBEE-1209-4C0D-BB08-E459DCB1D9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7C050B9-0FF5-4EFE-90F4-2705B6F59C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BBECE45-C633-48DD-B8D9-3367467E25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235676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6C91497-5B4F-406A-A5EE-138E4DFF37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F8B4CF0-05E0-4BB7-B1EC-B39B3DF8730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54BB0B5-A5BD-4B1A-A4FC-F53AA82337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20AE4AC-AB08-4429-B9BE-8318D4501C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DE0E481-2310-415B-88DB-688C87D045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41B5EFC-53F1-465E-A115-35352BDC28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05308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CBA5E13-FD4D-4215-B730-888EAFCC7E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81457D6-77E9-49E7-9FD6-FCF33AA57CE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50B7BC7C-E7B2-438F-8683-F897FDC2F3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DE907225-8432-4548-A27D-587C5F5B8C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247F9E3-BADC-4A25-A19A-2DC019581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19CD58C-8E85-403A-9939-C49DE1B5E8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98498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pattFill prst="wdUpDiag">
          <a:fgClr>
            <a:schemeClr val="bg1">
              <a:lumMod val="95000"/>
            </a:schemeClr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9BFA6864-A383-4CD8-8A84-23832844DB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719F3F98-D52F-4441-A477-A78DDD1C51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93F4E9E-291C-47DB-BDDE-D7AFC911AC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BB5CF1-FC4D-498E-B2DB-618EE3700C43}" type="datetimeFigureOut">
              <a:rPr lang="ko-KR" altLang="en-US" smtClean="0"/>
              <a:t>2018-10-10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4188EFD-D909-482F-BE5D-262BB748BF7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F7EEA89-0CEB-47A1-A63E-B3B62D1858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14FB29-E7F7-4331-8B06-98D2DCCCA81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67458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jpg"/><Relationship Id="rId5" Type="http://schemas.openxmlformats.org/officeDocument/2006/relationships/image" Target="../media/image11.jpg"/><Relationship Id="rId4" Type="http://schemas.openxmlformats.org/officeDocument/2006/relationships/image" Target="../media/image10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4399DE-A7D4-4374-9B9F-737C5AA6192C}"/>
              </a:ext>
            </a:extLst>
          </p:cNvPr>
          <p:cNvSpPr txBox="1"/>
          <p:nvPr/>
        </p:nvSpPr>
        <p:spPr>
          <a:xfrm>
            <a:off x="10081646" y="6265865"/>
            <a:ext cx="17443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Desgined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 2018 YPTLAB</a:t>
            </a:r>
            <a:endParaRPr lang="ko-KR" altLang="en-US" sz="1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45685C0-6B51-4306-BF71-8F0F182BEB53}"/>
              </a:ext>
            </a:extLst>
          </p:cNvPr>
          <p:cNvCxnSpPr/>
          <p:nvPr/>
        </p:nvCxnSpPr>
        <p:spPr>
          <a:xfrm>
            <a:off x="529389" y="2781701"/>
            <a:ext cx="14534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669A7FAA-3802-4525-8157-04AF3072C3D6}"/>
              </a:ext>
            </a:extLst>
          </p:cNvPr>
          <p:cNvSpPr txBox="1"/>
          <p:nvPr/>
        </p:nvSpPr>
        <p:spPr>
          <a:xfrm>
            <a:off x="427508" y="2839271"/>
            <a:ext cx="177965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팀원</a:t>
            </a:r>
            <a:endParaRPr lang="en-US" altLang="ko-KR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2018102089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강태호</a:t>
            </a:r>
            <a:endParaRPr lang="en-US" altLang="ko-KR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2018102086 </a:t>
            </a:r>
            <a:r>
              <a:rPr lang="ko-KR" altLang="en-US" sz="14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강수한</a:t>
            </a:r>
            <a:endParaRPr lang="en-US" altLang="ko-KR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  <a:p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2018102103 </a:t>
            </a:r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문석호</a:t>
            </a:r>
            <a:endParaRPr lang="en-US" altLang="ko-KR" sz="14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A73CC374-A08C-401F-B3BB-558632252688}"/>
              </a:ext>
            </a:extLst>
          </p:cNvPr>
          <p:cNvSpPr/>
          <p:nvPr/>
        </p:nvSpPr>
        <p:spPr>
          <a:xfrm>
            <a:off x="404260" y="1838428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E03D4-0FBC-4018-A501-15A3D0BECED1}"/>
              </a:ext>
            </a:extLst>
          </p:cNvPr>
          <p:cNvSpPr txBox="1"/>
          <p:nvPr/>
        </p:nvSpPr>
        <p:spPr>
          <a:xfrm>
            <a:off x="404260" y="1115153"/>
            <a:ext cx="7861916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팀</a:t>
            </a:r>
            <a:endParaRPr lang="en-US" altLang="ko-KR" sz="4400" b="1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ko-KR" altLang="en-US" sz="4400" b="1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자강세천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8EE883E-555B-4049-AA4F-BE892BD787C8}"/>
              </a:ext>
            </a:extLst>
          </p:cNvPr>
          <p:cNvSpPr txBox="1"/>
          <p:nvPr/>
        </p:nvSpPr>
        <p:spPr>
          <a:xfrm>
            <a:off x="2916664" y="4198762"/>
            <a:ext cx="882274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3600" b="1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자주 잊어버리거나 나만 듣지 못한 과제</a:t>
            </a:r>
            <a:r>
              <a:rPr lang="en-US" altLang="ko-KR" sz="3600" b="1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, </a:t>
            </a:r>
          </a:p>
          <a:p>
            <a:pPr algn="r"/>
            <a:r>
              <a:rPr lang="ko-KR" altLang="en-US" sz="3600" b="1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해결해줄 수 없을까</a:t>
            </a:r>
            <a:r>
              <a:rPr lang="en-US" altLang="ko-KR" sz="3600" b="1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?</a:t>
            </a:r>
            <a:endParaRPr lang="ko-KR" altLang="en-US" sz="3600" b="1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A94D3827-3666-40AB-8EF0-C7B0D9176F8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48310" y="977569"/>
            <a:ext cx="2614301" cy="26143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3668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360789" y="147872"/>
            <a:ext cx="4046577" cy="769441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1007144" y="147871"/>
            <a:ext cx="6248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Prototype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834188" y="1500188"/>
            <a:ext cx="6858000" cy="385762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360789" y="2506046"/>
            <a:ext cx="786119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로그인 화면</a:t>
            </a:r>
            <a:endParaRPr lang="en-US" altLang="ko-KR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시간표가 저장된 화면</a:t>
            </a:r>
            <a:endParaRPr lang="en-US" altLang="ko-KR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등록할 수 있는 화면 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자신이 한 과제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</a:p>
          <a:p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사용자가 과제의 팁을 올리면 포인트를 주는 것으로 다른 과제를 참고하거나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스토어를 만들어서 </a:t>
            </a:r>
            <a:r>
              <a:rPr lang="ko-KR" altLang="en-US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기프티콘을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구매할 수 있게 하여 참여를 유도할 수 </a:t>
            </a:r>
            <a:r>
              <a:rPr lang="ko-KR" altLang="en-US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있게한다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.(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광고가 </a:t>
            </a:r>
            <a:r>
              <a:rPr lang="ko-KR" altLang="en-US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있는이유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</a:p>
          <a:p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4. 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스마트폰 </a:t>
            </a:r>
            <a:r>
              <a:rPr lang="ko-KR" altLang="en-US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잠금화면에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과제 알림을 띄울 수 있다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29133" y="2044380"/>
            <a:ext cx="3025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프로토타입</a:t>
            </a:r>
            <a:r>
              <a:rPr lang="ko-KR" altLang="en-US" sz="24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설명</a:t>
            </a:r>
            <a:endParaRPr lang="ko-KR" altLang="en-US" sz="2400" dirty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95579" y="861083"/>
            <a:ext cx="7931420" cy="4461424"/>
          </a:xfrm>
          <a:prstGeom prst="rect">
            <a:avLst/>
          </a:prstGeom>
        </p:spPr>
      </p:pic>
      <p:sp>
        <p:nvSpPr>
          <p:cNvPr id="9" name="직사각형 8"/>
          <p:cNvSpPr/>
          <p:nvPr/>
        </p:nvSpPr>
        <p:spPr>
          <a:xfrm>
            <a:off x="486253" y="1064528"/>
            <a:ext cx="11236570" cy="54919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TextBox 9"/>
          <p:cNvSpPr txBox="1"/>
          <p:nvPr/>
        </p:nvSpPr>
        <p:spPr>
          <a:xfrm>
            <a:off x="720200" y="1149456"/>
            <a:ext cx="11002623" cy="50167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테스트 방법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경희대학교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최준혁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(1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학년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20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세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학생이 도움을 주었습니다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세미나실에서 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창 밖 풍경을 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보며 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멍 때리다가 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 </a:t>
            </a:r>
            <a:r>
              <a:rPr lang="ko-KR" altLang="en-US" sz="1600" dirty="0" err="1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스케쥴러를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통해 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인지하게 되는 과정을 테스트했다</a:t>
            </a:r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잘 된 점</a:t>
            </a:r>
            <a:endParaRPr lang="en-US" altLang="ko-KR" sz="1600" b="1" dirty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테스터가 멍 때리고 있다가 핸드폰으로 </a:t>
            </a:r>
            <a:r>
              <a:rPr lang="ko-KR" altLang="en-US" sz="1600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알람이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온다면 과제가 있다는 사실을 인지할 수 있다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6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잘 안되었던 점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알려주는 건 좋은데 알려줘도 시간이 남아서 미루게 되고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결국 까먹는다는 의견이 있었다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6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놀랐던 점</a:t>
            </a:r>
            <a:r>
              <a:rPr lang="en-US" altLang="ko-KR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, </a:t>
            </a:r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배운 점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알려줘도 결국 중요한 것은 학생의 과제 참여 의지가 무조건적으로 필요함을 깨닫게 되었다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가정의 유효성 </a:t>
            </a:r>
            <a:r>
              <a:rPr lang="en-US" altLang="ko-KR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(</a:t>
            </a:r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과제를 알려주면</a:t>
            </a:r>
            <a:r>
              <a:rPr lang="en-US" altLang="ko-KR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, </a:t>
            </a:r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과제를 할 것이다</a:t>
            </a:r>
            <a:r>
              <a:rPr lang="en-US" altLang="ko-KR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.)</a:t>
            </a: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알려주면 과제를 할 것이라 생각했는데 과제를 할 의지가 없는 사람은 결국 미루다가 마감에 닥쳐서 한다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따라서 과제를 알려주면 과제를 할 것이라는 명제는 틀렸다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.(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보완이 필요하다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.)</a:t>
            </a: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새로운 가정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여러 번 </a:t>
            </a:r>
            <a:r>
              <a:rPr lang="ko-KR" altLang="en-US" sz="1600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알람이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간다면 과제 </a:t>
            </a:r>
            <a:r>
              <a:rPr lang="ko-KR" altLang="en-US" sz="1600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제출률이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올라갈 수 있을 것이다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과제의 중요도를 알려주면 과제 </a:t>
            </a:r>
            <a:r>
              <a:rPr lang="ko-KR" altLang="en-US" sz="1600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제출률이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올라갈 것이다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16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697871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  <p:bldP spid="9" grpId="0" animBg="1"/>
      <p:bldP spid="1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" name="그림 20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89961" y="1014577"/>
            <a:ext cx="8116616" cy="6087462"/>
          </a:xfrm>
          <a:prstGeom prst="rect">
            <a:avLst/>
          </a:prstGeom>
        </p:spPr>
      </p:pic>
      <p:pic>
        <p:nvPicPr>
          <p:cNvPr id="20" name="그림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134523" y="1034669"/>
            <a:ext cx="8277341" cy="6208006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23228" y="0"/>
            <a:ext cx="3811147" cy="6775372"/>
          </a:xfrm>
          <a:prstGeom prst="rect">
            <a:avLst/>
          </a:prstGeom>
        </p:spPr>
      </p:pic>
      <p:pic>
        <p:nvPicPr>
          <p:cNvPr id="16" name="그림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127" y="1014385"/>
            <a:ext cx="3408219" cy="6059056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34375" y="0"/>
            <a:ext cx="3857625" cy="6858000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360789" y="147872"/>
            <a:ext cx="4046577" cy="769441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1035270" y="147871"/>
            <a:ext cx="6248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Prototype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4684369" y="2333685"/>
            <a:ext cx="348886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프로토</a:t>
            </a:r>
            <a:r>
              <a:rPr lang="ko-KR" altLang="en-US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타입 설명</a:t>
            </a:r>
            <a:endParaRPr lang="en-US" altLang="ko-KR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시간표를 보여주는 창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 유무 및 기한 확인가능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), 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클릭하면 과제 창이 </a:t>
            </a:r>
            <a:r>
              <a:rPr lang="ko-KR" altLang="en-US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띄워짐</a:t>
            </a:r>
            <a:endParaRPr lang="en-US" altLang="ko-KR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marL="342900" indent="-342900">
              <a:buAutoNum type="arabicPeriod"/>
            </a:pPr>
            <a:endParaRPr lang="en-US" altLang="ko-KR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과제에 대해서 글쓰기를 할 수 있음 일정 이상 </a:t>
            </a:r>
            <a:r>
              <a:rPr lang="ko-KR" altLang="en-US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좋아요를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받으면 검증되었다는 표시가 뜸</a:t>
            </a:r>
            <a:endParaRPr lang="en-US" altLang="ko-KR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marL="342900" indent="-342900">
              <a:buAutoNum type="arabicPeriod"/>
            </a:pPr>
            <a:endParaRPr lang="en-US" altLang="ko-KR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 내용 및 기한에 대해 자세히 알 수 있으며 </a:t>
            </a:r>
            <a:r>
              <a:rPr lang="ko-KR" altLang="en-US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알람을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설정하는 기능과 </a:t>
            </a:r>
            <a:r>
              <a:rPr lang="ko-KR" altLang="en-US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좋아요를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눌러 과제를 검증할 수 있다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pPr marL="342900" indent="-342900">
              <a:buAutoNum type="arabicPeriod"/>
            </a:pPr>
            <a:endParaRPr lang="en-US" altLang="ko-KR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과제의 예시를 보며 참고할 수 있다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</p:txBody>
      </p:sp>
      <p:sp>
        <p:nvSpPr>
          <p:cNvPr id="22" name="직사각형 21"/>
          <p:cNvSpPr/>
          <p:nvPr/>
        </p:nvSpPr>
        <p:spPr>
          <a:xfrm>
            <a:off x="486253" y="1064528"/>
            <a:ext cx="11236570" cy="54919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/>
          <p:cNvSpPr txBox="1"/>
          <p:nvPr/>
        </p:nvSpPr>
        <p:spPr>
          <a:xfrm>
            <a:off x="720200" y="1149456"/>
            <a:ext cx="11002623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테스트 방법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소프트웨어융합학과 </a:t>
            </a:r>
            <a:r>
              <a:rPr lang="ko-KR" altLang="en-US" sz="1600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임한결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학생에게 과제가 있는 상황을 가정하여 테스트를 부탁함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수업을 같이 듣는 사람이 없는데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수업에 불참 한 상황을 재연함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잘 된 점</a:t>
            </a:r>
            <a:endParaRPr lang="en-US" altLang="ko-KR" sz="1600" b="1" dirty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테스터가 자신의 경험을 이야기하면서 혼자 듣는 수업이 있을 때 누군가 과제를 알려준다면 좋을 것이라고 하였고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만약 이런 </a:t>
            </a:r>
            <a:r>
              <a:rPr lang="ko-KR" altLang="en-US" sz="1600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어플이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있다면 사용할 것이라고 이야기했다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6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잘 안되었던 점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자신은 사용할 것이라고 했지만 만약 사용자가 별로 없으면 의미가 없지 않는가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라는 의문점을 제시해주었다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6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놀랐던 점</a:t>
            </a:r>
            <a:r>
              <a:rPr lang="en-US" altLang="ko-KR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, </a:t>
            </a:r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배운 점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 공유에 보상이 충분하지 않으면 과제 공유를 귀찮아서 하지 않을 것이라는 점을 알아낼 수 있었다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인터뷰에서는 과제를 못 들었을 때 과제를 포기하는 사람이 있었지만</a:t>
            </a:r>
            <a:r>
              <a:rPr lang="en-US" altLang="ko-KR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그럼에도 불구하고 정 급하면 물어 볼 것이라고 테스터가 말함</a:t>
            </a:r>
            <a:r>
              <a:rPr lang="en-US" altLang="ko-KR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endParaRPr lang="en-US" altLang="ko-KR" sz="16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가정의 유효성 </a:t>
            </a:r>
            <a:r>
              <a:rPr lang="en-US" altLang="ko-KR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(</a:t>
            </a:r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온라인으로 과제를 공유 및 알림 설정을 하면 과제 </a:t>
            </a:r>
            <a:r>
              <a:rPr lang="ko-KR" altLang="en-US" sz="1600" b="1" dirty="0" err="1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제출률이</a:t>
            </a:r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올라갈 것이다</a:t>
            </a:r>
            <a:r>
              <a:rPr lang="en-US" altLang="ko-KR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.)</a:t>
            </a:r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만약 과제 공유에 참여하는 학생이 많다면 유효하게 사용될 수 있을 것이라고 예상된다 </a:t>
            </a:r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그러나 온라인으로 학생들의 참여가 부진하면 가정이 유효하지 않다고 예상된다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새로운 가정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충분한 보상을 하면 과제 공유의 참여도가 높아질 것이고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 공유가 많아지면 과제 부담이 줄어들 것이다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질적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양적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  <a:endParaRPr lang="ko-KR" altLang="en-US" sz="16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7698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2" grpId="0" animBg="1"/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360789" y="147872"/>
            <a:ext cx="4046577" cy="769441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1761524" y="147871"/>
            <a:ext cx="6248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요약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5566" y="1293779"/>
            <a:ext cx="10914434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#</a:t>
            </a:r>
            <a:r>
              <a:rPr lang="ko-KR" altLang="en-US" sz="24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이번 과제를 수행하며 발견된 점</a:t>
            </a:r>
            <a:endParaRPr lang="en-US" altLang="ko-KR" sz="2400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 공유 보상에 대한 </a:t>
            </a:r>
            <a:r>
              <a:rPr lang="ko-KR" altLang="en-US" sz="2000" b="1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적절한</a:t>
            </a:r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r>
              <a:rPr lang="ko-KR" altLang="en-US" sz="2000" b="1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보상점 찾기</a:t>
            </a:r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가</a:t>
            </a:r>
            <a:r>
              <a:rPr lang="ko-KR" altLang="en-US" sz="2000" b="1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중요함</a:t>
            </a:r>
            <a:r>
              <a:rPr lang="en-US" altLang="ko-KR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현재 많은 사용자를 보유하고 있는 </a:t>
            </a:r>
            <a:r>
              <a:rPr lang="ko-KR" altLang="en-US" sz="2000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에브리타임과의</a:t>
            </a:r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r>
              <a:rPr lang="ko-KR" altLang="en-US" sz="2000" b="1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차별성</a:t>
            </a:r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을 구비해야 된다</a:t>
            </a:r>
            <a:r>
              <a:rPr lang="en-US" altLang="ko-KR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2400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endParaRPr lang="en-US" altLang="ko-KR" sz="2400" dirty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en-US" altLang="ko-KR" sz="24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#</a:t>
            </a:r>
            <a:r>
              <a:rPr lang="ko-KR" altLang="en-US" sz="24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다음 단계는</a:t>
            </a:r>
            <a:r>
              <a:rPr lang="en-US" altLang="ko-KR" sz="24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? </a:t>
            </a:r>
          </a:p>
          <a:p>
            <a:endParaRPr lang="en-US" altLang="ko-KR" sz="2400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2400" u="sng" dirty="0" err="1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프로토타입</a:t>
            </a:r>
            <a:r>
              <a:rPr lang="ko-KR" altLang="en-US" sz="2400" u="sng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앱의 완성도 높이기</a:t>
            </a:r>
            <a:endParaRPr lang="en-US" altLang="ko-KR" sz="2400" u="sng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endParaRPr lang="en-US" altLang="ko-KR" sz="2400" u="sng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en-US" altLang="ko-KR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1. </a:t>
            </a:r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 공유의 적절한 보상 찾기</a:t>
            </a:r>
            <a:endParaRPr lang="en-US" altLang="ko-KR" sz="20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2. </a:t>
            </a:r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많은 사용자를 찾는 방법</a:t>
            </a:r>
            <a:endParaRPr lang="en-US" altLang="ko-KR" sz="20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3. </a:t>
            </a:r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단순히 </a:t>
            </a:r>
            <a:r>
              <a:rPr lang="ko-KR" altLang="en-US" sz="2000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스케쥴러에</a:t>
            </a:r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올리는 것이 아니라 사용자의 잉여 시간과 과제의 중요도 및 시간을 체크해서 </a:t>
            </a:r>
            <a:r>
              <a:rPr lang="ko-KR" altLang="en-US" sz="2000" dirty="0" err="1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스케쥴을</a:t>
            </a:r>
            <a:r>
              <a:rPr lang="ko-KR" altLang="en-US" sz="20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자동으로 조율해주는 기능 개발 등</a:t>
            </a:r>
            <a:endParaRPr lang="en-US" altLang="ko-KR" sz="2000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31452" y="212288"/>
            <a:ext cx="1605056" cy="1605056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97780" y="181123"/>
            <a:ext cx="1644534" cy="1644534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169760" y="212288"/>
            <a:ext cx="264666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5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-&gt;</a:t>
            </a:r>
            <a:endParaRPr lang="ko-KR" altLang="en-US" sz="11500" b="1" dirty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158574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A14399DE-A7D4-4374-9B9F-737C5AA6192C}"/>
              </a:ext>
            </a:extLst>
          </p:cNvPr>
          <p:cNvSpPr txBox="1"/>
          <p:nvPr/>
        </p:nvSpPr>
        <p:spPr>
          <a:xfrm>
            <a:off x="10081646" y="6265865"/>
            <a:ext cx="1744388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100" dirty="0" err="1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Desgined</a:t>
            </a:r>
            <a:r>
              <a:rPr lang="en-US" altLang="ko-KR" sz="11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 2018 YPTLAB</a:t>
            </a:r>
            <a:endParaRPr lang="ko-KR" altLang="en-US" sz="1100" dirty="0">
              <a:ln>
                <a:solidFill>
                  <a:schemeClr val="accent1">
                    <a:alpha val="0"/>
                  </a:schemeClr>
                </a:solidFill>
              </a:ln>
              <a:solidFill>
                <a:schemeClr val="tx1">
                  <a:lumMod val="75000"/>
                  <a:lumOff val="25000"/>
                </a:schemeClr>
              </a:solidFill>
              <a:latin typeface="KoPub돋움체 Light" panose="02020603020101020101" pitchFamily="18" charset="-127"/>
              <a:ea typeface="KoPub돋움체 Light" panose="02020603020101020101" pitchFamily="18" charset="-127"/>
            </a:endParaRPr>
          </a:p>
        </p:txBody>
      </p:sp>
      <p:cxnSp>
        <p:nvCxnSpPr>
          <p:cNvPr id="6" name="직선 연결선 5">
            <a:extLst>
              <a:ext uri="{FF2B5EF4-FFF2-40B4-BE49-F238E27FC236}">
                <a16:creationId xmlns:a16="http://schemas.microsoft.com/office/drawing/2014/main" id="{F87A7DEF-A1A5-45DB-98A4-DF0BB676C627}"/>
              </a:ext>
            </a:extLst>
          </p:cNvPr>
          <p:cNvCxnSpPr/>
          <p:nvPr/>
        </p:nvCxnSpPr>
        <p:spPr>
          <a:xfrm>
            <a:off x="529389" y="2066632"/>
            <a:ext cx="145341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0C826B87-F9BD-4D21-BF58-7D6939651A51}"/>
              </a:ext>
            </a:extLst>
          </p:cNvPr>
          <p:cNvSpPr txBox="1"/>
          <p:nvPr/>
        </p:nvSpPr>
        <p:spPr>
          <a:xfrm>
            <a:off x="427508" y="2124202"/>
            <a:ext cx="27366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당신의 꿈을 디자인합니다</a:t>
            </a:r>
            <a:r>
              <a:rPr lang="en-US" altLang="ko-KR" sz="140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KoPub돋움체 Light" panose="02020603020101020101" pitchFamily="18" charset="-127"/>
                <a:ea typeface="KoPub돋움체 Light" panose="02020603020101020101" pitchFamily="18" charset="-127"/>
              </a:rPr>
              <a:t>. ^^7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3FCA96D-33A3-4F8F-8F65-992B97B15DA5}"/>
              </a:ext>
            </a:extLst>
          </p:cNvPr>
          <p:cNvSpPr/>
          <p:nvPr/>
        </p:nvSpPr>
        <p:spPr>
          <a:xfrm>
            <a:off x="404260" y="413889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DDE03D4-0FBC-4018-A501-15A3D0BECED1}"/>
              </a:ext>
            </a:extLst>
          </p:cNvPr>
          <p:cNvSpPr txBox="1"/>
          <p:nvPr/>
        </p:nvSpPr>
        <p:spPr>
          <a:xfrm>
            <a:off x="422693" y="474452"/>
            <a:ext cx="2855269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감사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  <a:p>
            <a:r>
              <a:rPr lang="ko-KR" altLang="en-US" sz="4400" dirty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합니다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05788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90204" y="1654231"/>
            <a:ext cx="1083979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US" altLang="ko-KR" dirty="0"/>
          </a:p>
          <a:p>
            <a:pPr algn="ctr"/>
            <a:r>
              <a:rPr lang="ko-KR" altLang="en-US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소개</a:t>
            </a:r>
            <a:r>
              <a:rPr lang="en-US" altLang="ko-KR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(~1)</a:t>
            </a:r>
          </a:p>
          <a:p>
            <a:pPr algn="ctr"/>
            <a:r>
              <a:rPr lang="ko-KR" altLang="en-US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목차</a:t>
            </a:r>
            <a:r>
              <a:rPr lang="en-US" altLang="ko-KR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(~2)</a:t>
            </a:r>
          </a:p>
          <a:p>
            <a:pPr algn="ctr"/>
            <a:r>
              <a:rPr lang="ko-KR" altLang="en-US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인터뷰 결과 </a:t>
            </a:r>
            <a:r>
              <a:rPr lang="en-US" altLang="ko-KR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(~4)</a:t>
            </a:r>
          </a:p>
          <a:p>
            <a:pPr algn="ctr"/>
            <a:r>
              <a:rPr lang="en-US" altLang="ko-KR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POV (~5)</a:t>
            </a:r>
          </a:p>
          <a:p>
            <a:pPr algn="ctr"/>
            <a:r>
              <a:rPr lang="ko-KR" altLang="en-US" sz="28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가장 좋은 </a:t>
            </a:r>
            <a:r>
              <a:rPr lang="en-US" altLang="ko-KR" sz="28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HMW </a:t>
            </a:r>
            <a:r>
              <a:rPr lang="ko-KR" altLang="en-US" sz="28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질문 </a:t>
            </a:r>
            <a:r>
              <a:rPr lang="en-US" altLang="ko-KR" sz="28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3</a:t>
            </a:r>
            <a:r>
              <a:rPr lang="ko-KR" altLang="en-US" sz="28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개와 </a:t>
            </a:r>
            <a:r>
              <a:rPr lang="ko-KR" altLang="en-US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</a:t>
            </a:r>
            <a:r>
              <a:rPr lang="ko-KR" altLang="en-US" sz="28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질문들의 원천이 되는 </a:t>
            </a:r>
            <a:r>
              <a:rPr lang="en-US" altLang="ko-KR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POV (~8)</a:t>
            </a:r>
          </a:p>
          <a:p>
            <a:pPr algn="ctr"/>
            <a:r>
              <a:rPr lang="ko-KR" altLang="en-US" sz="28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경험 </a:t>
            </a:r>
            <a:r>
              <a:rPr lang="ko-KR" altLang="en-US" sz="2800" dirty="0" err="1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프로토타입</a:t>
            </a:r>
            <a:r>
              <a:rPr lang="ko-KR" altLang="en-US" sz="28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</a:t>
            </a:r>
            <a:r>
              <a:rPr lang="en-US" altLang="ko-KR" sz="28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3</a:t>
            </a:r>
            <a:r>
              <a:rPr lang="ko-KR" altLang="en-US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개 </a:t>
            </a:r>
            <a:r>
              <a:rPr lang="en-US" altLang="ko-KR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(~11)</a:t>
            </a:r>
          </a:p>
          <a:p>
            <a:pPr algn="ctr"/>
            <a:r>
              <a:rPr lang="ko-KR" altLang="en-US" sz="28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요약 </a:t>
            </a:r>
            <a:r>
              <a:rPr lang="en-US" altLang="ko-KR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(~12)</a:t>
            </a:r>
          </a:p>
          <a:p>
            <a:pPr algn="ctr"/>
            <a:r>
              <a:rPr lang="ko-KR" altLang="en-US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마무리</a:t>
            </a:r>
            <a:r>
              <a:rPr lang="en-US" altLang="ko-KR" sz="28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</a:t>
            </a:r>
            <a:r>
              <a:rPr lang="en-US" altLang="ko-KR" sz="28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(~13)</a:t>
            </a:r>
            <a:endParaRPr lang="en-US" altLang="ko-KR" sz="2800" dirty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endParaRPr lang="ko-KR" altLang="en-US" sz="2800" dirty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5237019" y="428983"/>
            <a:ext cx="1521230" cy="769441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5410847" y="442329"/>
            <a:ext cx="6248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목차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4530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E243B22B-B159-4E70-AF8A-157A8FE6AF94}"/>
              </a:ext>
            </a:extLst>
          </p:cNvPr>
          <p:cNvSpPr/>
          <p:nvPr/>
        </p:nvSpPr>
        <p:spPr>
          <a:xfrm>
            <a:off x="404260" y="919456"/>
            <a:ext cx="885525" cy="356132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D713BA-3E47-47B3-A5FC-D4BB36D17F36}"/>
              </a:ext>
            </a:extLst>
          </p:cNvPr>
          <p:cNvSpPr txBox="1"/>
          <p:nvPr/>
        </p:nvSpPr>
        <p:spPr>
          <a:xfrm>
            <a:off x="422693" y="474452"/>
            <a:ext cx="45268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인터뷰 과정</a:t>
            </a:r>
            <a:endParaRPr lang="en-US" altLang="ko-KR" sz="4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F877DEF-C939-4EDF-A25E-C813E2893D77}"/>
              </a:ext>
            </a:extLst>
          </p:cNvPr>
          <p:cNvSpPr/>
          <p:nvPr/>
        </p:nvSpPr>
        <p:spPr>
          <a:xfrm>
            <a:off x="582877" y="1631407"/>
            <a:ext cx="5918591" cy="4124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참여자 </a:t>
            </a:r>
            <a:r>
              <a:rPr lang="en-US" altLang="ko-KR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2</a:t>
            </a:r>
          </a:p>
          <a:p>
            <a:endParaRPr lang="en-US" altLang="ko-KR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highlight>
                  <a:srgbClr val="F0D252"/>
                </a:highlight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WHO</a:t>
            </a:r>
          </a:p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디자인적사고를 듣지 않는 </a:t>
            </a:r>
            <a:r>
              <a:rPr lang="ko-KR" altLang="en-US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경희대학교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학생</a:t>
            </a: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(20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세</a:t>
            </a: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</a:p>
          <a:p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highlight>
                  <a:srgbClr val="F0D252"/>
                </a:highlight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WHY</a:t>
            </a:r>
          </a:p>
          <a:p>
            <a:r>
              <a:rPr lang="en-US" altLang="ko-KR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과제와 가장 가까이 있는 학생이기 때문에 선정</a:t>
            </a:r>
            <a:endParaRPr lang="en-US" altLang="ko-KR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endParaRPr lang="en-US" altLang="ko-KR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highlight>
                  <a:srgbClr val="F0D252"/>
                </a:highlight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HOW</a:t>
            </a:r>
            <a:endParaRPr lang="en-US" altLang="ko-KR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highlight>
                <a:srgbClr val="F0D252"/>
              </a:highlight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대면 인터뷰</a:t>
            </a:r>
            <a:endParaRPr lang="en-US" altLang="ko-KR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endParaRPr lang="en-US" altLang="ko-KR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highlight>
                  <a:srgbClr val="F0D252"/>
                </a:highlight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WHERE</a:t>
            </a:r>
          </a:p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기숙사 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12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층 세미나실</a:t>
            </a:r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/>
            </a:r>
            <a:b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</a:br>
            <a:endParaRPr lang="ko-KR" alt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pic>
        <p:nvPicPr>
          <p:cNvPr id="9" name="그림 8" descr="벡터그래픽이(가) 표시된 사진&#10;&#10;높은 신뢰도로 생성된 설명">
            <a:extLst>
              <a:ext uri="{FF2B5EF4-FFF2-40B4-BE49-F238E27FC236}">
                <a16:creationId xmlns:a16="http://schemas.microsoft.com/office/drawing/2014/main" id="{3489181D-2777-45FE-B0A3-BA50AF9D5A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6907" y="625148"/>
            <a:ext cx="1625005" cy="1625005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2954F489-4AA8-431E-BCA5-27C2F1189CF2}"/>
              </a:ext>
            </a:extLst>
          </p:cNvPr>
          <p:cNvSpPr/>
          <p:nvPr/>
        </p:nvSpPr>
        <p:spPr>
          <a:xfrm>
            <a:off x="6116877" y="1275588"/>
            <a:ext cx="5277651" cy="24929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인터뷰를 통해 발견한 점</a:t>
            </a:r>
            <a:endParaRPr lang="en-US" altLang="ko-KR" sz="2400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endParaRPr lang="en-US" altLang="ko-KR" sz="2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#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대학생활에서 과제를 하면서 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느낀점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잊어버리거나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</a:t>
            </a:r>
            <a:r>
              <a:rPr lang="ko-KR" altLang="en-US" sz="2000" dirty="0" err="1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못들었을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때 곤란함 등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을 </a:t>
            </a:r>
            <a:r>
              <a:rPr lang="ko-KR" altLang="en-US" sz="20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비슷하게 느끼고 있다는 점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그리고 비슷하게 행동한다는 점을 알게 됨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미루는 습관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  <a:endParaRPr lang="en-US" altLang="ko-KR" sz="2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/>
            </a:r>
            <a:b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</a:br>
            <a:endParaRPr lang="ko-KR" altLang="en-US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993251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 descr="클립아트이(가) 표시된 사진&#10;&#10;높은 신뢰도로 생성된 설명">
            <a:extLst>
              <a:ext uri="{FF2B5EF4-FFF2-40B4-BE49-F238E27FC236}">
                <a16:creationId xmlns:a16="http://schemas.microsoft.com/office/drawing/2014/main" id="{2DF4E82D-A309-4103-8066-538979ADCF3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97799" y="616404"/>
            <a:ext cx="1540278" cy="15402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B0D713BA-3E47-47B3-A5FC-D4BB36D17F36}"/>
              </a:ext>
            </a:extLst>
          </p:cNvPr>
          <p:cNvSpPr txBox="1"/>
          <p:nvPr/>
        </p:nvSpPr>
        <p:spPr>
          <a:xfrm>
            <a:off x="422693" y="474452"/>
            <a:ext cx="452681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>
                <a:latin typeface="Tmon몬소리 Black" panose="02000A03000000000000" pitchFamily="2" charset="-127"/>
                <a:ea typeface="Tmon몬소리 Black" panose="02000A03000000000000" pitchFamily="2" charset="-127"/>
              </a:rPr>
              <a:t>인터뷰 과정</a:t>
            </a:r>
            <a:endParaRPr lang="en-US" altLang="ko-KR" sz="4400" dirty="0">
              <a:latin typeface="Tmon몬소리 Black" panose="02000A03000000000000" pitchFamily="2" charset="-127"/>
              <a:ea typeface="Tmon몬소리 Black" panose="02000A03000000000000" pitchFamily="2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F877DEF-C939-4EDF-A25E-C813E2893D77}"/>
              </a:ext>
            </a:extLst>
          </p:cNvPr>
          <p:cNvSpPr/>
          <p:nvPr/>
        </p:nvSpPr>
        <p:spPr>
          <a:xfrm>
            <a:off x="582877" y="1631407"/>
            <a:ext cx="5918591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참여자 </a:t>
            </a:r>
            <a:r>
              <a:rPr lang="en-US" altLang="ko-KR" sz="2000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2</a:t>
            </a:r>
          </a:p>
          <a:p>
            <a:endParaRPr lang="en-US" altLang="ko-KR" sz="2000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highlight>
                  <a:srgbClr val="F0D252"/>
                </a:highlight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WHO</a:t>
            </a:r>
          </a:p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상명대학교 학생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20</a:t>
            </a:r>
            <a:r>
              <a:rPr lang="ko-KR" alt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세</a:t>
            </a:r>
            <a:r>
              <a:rPr lang="en-US" altLang="ko-KR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</a:p>
          <a:p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highlight>
                  <a:srgbClr val="F0D252"/>
                </a:highlight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WHY</a:t>
            </a:r>
          </a:p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평소에 과제가 많다고 말하는 학생이어서 어떻게 과제를</a:t>
            </a:r>
            <a:endParaRPr lang="en-US" altLang="ko-KR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대처하는지 알고 싶어서 선정함</a:t>
            </a:r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endParaRPr lang="en-US" altLang="ko-KR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en-US" altLang="ko-KR" b="1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highlight>
                  <a:srgbClr val="F0D252"/>
                </a:highlight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HOW</a:t>
            </a:r>
            <a:endParaRPr lang="en-US" altLang="ko-KR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highlight>
                <a:srgbClr val="F0D252"/>
              </a:highlight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온라인 영상통화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dirty="0" err="1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디스코드</a:t>
            </a:r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이용</a:t>
            </a:r>
            <a:r>
              <a:rPr lang="en-US" altLang="ko-KR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</a:p>
          <a:p>
            <a:endParaRPr lang="en-US" altLang="ko-KR" b="1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b="1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highlight>
                  <a:srgbClr val="F0D252"/>
                </a:highlight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WHERE</a:t>
            </a:r>
          </a:p>
          <a:p>
            <a:r>
              <a:rPr lang="ko-KR" altLang="en-US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온라인</a:t>
            </a:r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/>
            </a:r>
            <a:b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</a:br>
            <a:endParaRPr lang="ko-KR" alt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2954F489-4AA8-431E-BCA5-27C2F1189CF2}"/>
              </a:ext>
            </a:extLst>
          </p:cNvPr>
          <p:cNvSpPr/>
          <p:nvPr/>
        </p:nvSpPr>
        <p:spPr>
          <a:xfrm>
            <a:off x="6280641" y="911593"/>
            <a:ext cx="5277651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400" dirty="0" smtClean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인터뷰를 통해 발견한 점</a:t>
            </a:r>
            <a:endParaRPr lang="en-US" altLang="ko-KR" sz="2400" dirty="0" smtClean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endParaRPr lang="en-US" altLang="ko-KR" sz="2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#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물어볼 때 학생들이 어색함을 느낀다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이를 해결할 방법으로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온라인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익명성로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방향성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을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잡는게 좋을 것이라 생각했다</a:t>
            </a:r>
            <a:r>
              <a:rPr lang="en-US" altLang="ko-KR" sz="20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#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대학생들이 과제를 할 때 남의 과제를 잘 참고하며 이를 통해 과제의 부담을 줄일 수 있을 것이라 생각한다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반대로 과제를 잘 신뢰하지 못하는 경우도 있다는 걸 알게 되었다</a:t>
            </a:r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000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이를 위해 만약 어플리케이션에서 과제 공유 기능을 추가한다면 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</a:t>
            </a:r>
            <a:r>
              <a:rPr lang="ko-KR" altLang="en-US" sz="2000" b="1" dirty="0" err="1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검증할만한</a:t>
            </a:r>
            <a:r>
              <a:rPr lang="ko-KR" altLang="en-US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방법을 찾는 것이 중요하다고 예상된다</a:t>
            </a:r>
            <a:r>
              <a:rPr lang="en-US" altLang="ko-KR" sz="20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2000" b="1" dirty="0">
              <a:solidFill>
                <a:schemeClr val="tx1">
                  <a:lumMod val="65000"/>
                  <a:lumOff val="3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endParaRPr lang="en-US" altLang="ko-KR" sz="2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/>
            </a:r>
            <a:b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</a:br>
            <a:endParaRPr lang="ko-KR" altLang="en-US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33501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3357604" y="534734"/>
            <a:ext cx="4932956" cy="769441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357604" y="534734"/>
            <a:ext cx="6248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POV(Point of View)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398309" y="1529192"/>
            <a:ext cx="59185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/>
            </a:r>
            <a:b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</a:br>
            <a:endParaRPr lang="ko-KR" alt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1751" y="2678690"/>
            <a:ext cx="105058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과제에 시달리는 대학생들은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과제에 대해 알려줄 </a:t>
            </a:r>
            <a:r>
              <a:rPr lang="ko-KR" altLang="en-US" sz="28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어플이</a:t>
            </a:r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필요하다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왜냐하면 대학생들은 과제를 부담스럽게 생각하기 때문이다</a:t>
            </a:r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pPr algn="ctr"/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의외로 학생들은 과제에 대해 못 듣기도 하고 잘 까먹는다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그러나 모르는 사람에게 과제 물어 보기를 주저하기도 한다</a:t>
            </a:r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143513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3192142" y="534734"/>
            <a:ext cx="5716726" cy="769441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3192141" y="543446"/>
            <a:ext cx="6248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HMW(How Might We)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894944" y="1819073"/>
            <a:ext cx="1051560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하면 학생들이 과제를 잘 까먹지 않게 할 수 있을까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2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모르는 사람에게 숙제를 물어볼 용기가 생길까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</a:p>
          <a:p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3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학생들에게 과제를 도와줄 수 있을까</a:t>
            </a:r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</a:t>
            </a:r>
          </a:p>
          <a:p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4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모두 과제를 할 수 있을까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5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서로의 과제를 공유할 수 있을까</a:t>
            </a:r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</a:t>
            </a:r>
          </a:p>
          <a:p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6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학생들이 과제를 놓치지 않게 할 수 있을까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7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학생들이 과제에 부담을 느끼지 않을 수 있을까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8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과제를 포기하지 않을 수 있을까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9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사정이 있어 수업에 가지 못하더라도 과제를 알 수 있을까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10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과제를 즐겁게 할 수 있을까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</a:t>
            </a:r>
            <a:endParaRPr lang="ko-KR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881080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2968403" y="534734"/>
            <a:ext cx="6248072" cy="769441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2968403" y="543445"/>
            <a:ext cx="6248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3 HMW(How Might We)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894944" y="1819073"/>
            <a:ext cx="10515601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sz="2800" dirty="0" smtClean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</a:t>
            </a:r>
            <a:r>
              <a:rPr lang="ko-KR" altLang="en-US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하면 학생들이 과제를 잘 까먹지 않게 할 수 있을까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dirty="0" smtClean="0">
              <a:solidFill>
                <a:schemeClr val="bg2">
                  <a:lumMod val="7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dirty="0" smtClean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2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모르는 사람에게 숙제를 물어볼 용기가 생길까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</a:p>
          <a:p>
            <a:r>
              <a:rPr lang="en-US" altLang="ko-KR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3</a:t>
            </a: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</a:t>
            </a:r>
            <a:r>
              <a:rPr lang="ko-KR" altLang="en-US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학생들의 </a:t>
            </a:r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도와줄 수 있을까</a:t>
            </a:r>
            <a:r>
              <a:rPr lang="en-US" altLang="ko-KR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</a:t>
            </a:r>
          </a:p>
          <a:p>
            <a:r>
              <a:rPr lang="en-US" altLang="ko-KR" sz="2800" dirty="0" smtClean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4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모두 과제를 할 수 있을까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dirty="0" smtClean="0">
              <a:solidFill>
                <a:schemeClr val="bg2">
                  <a:lumMod val="7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dirty="0" smtClean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5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서로의 과제를 공유할 수 있을까</a:t>
            </a:r>
            <a:r>
              <a:rPr lang="en-US" altLang="ko-KR" sz="2800" dirty="0" smtClean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</a:t>
            </a:r>
          </a:p>
          <a:p>
            <a:r>
              <a:rPr lang="en-US" altLang="ko-KR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6</a:t>
            </a: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학생들이 과제를 놓치지 않게 할 수 있을까</a:t>
            </a: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b="1" dirty="0" smtClean="0">
              <a:solidFill>
                <a:schemeClr val="tx1">
                  <a:lumMod val="65000"/>
                  <a:lumOff val="3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b="1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7</a:t>
            </a: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학생들이 과제에 부담을 느끼지 않을 수 있을까</a:t>
            </a:r>
            <a:r>
              <a:rPr lang="en-US" altLang="ko-KR" sz="28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b="1" dirty="0" smtClean="0">
              <a:solidFill>
                <a:schemeClr val="tx1">
                  <a:lumMod val="65000"/>
                  <a:lumOff val="3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dirty="0" smtClean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8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과제를 포기하지 않을 수 있을까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dirty="0" smtClean="0">
              <a:solidFill>
                <a:schemeClr val="bg2">
                  <a:lumMod val="7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dirty="0" smtClean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9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사정이 있어 수업에 가지 못하더라도 과제를 알 수 있을까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 </a:t>
            </a:r>
            <a:endParaRPr lang="en-US" altLang="ko-KR" sz="2800" dirty="0" smtClean="0">
              <a:solidFill>
                <a:schemeClr val="bg2">
                  <a:lumMod val="7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2800" dirty="0" smtClean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10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어떻게 하면 과제를 즐겁게 할 수 있을까</a:t>
            </a:r>
            <a:r>
              <a:rPr lang="en-US" altLang="ko-KR" sz="2800" dirty="0">
                <a:solidFill>
                  <a:schemeClr val="bg2">
                    <a:lumMod val="7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?</a:t>
            </a:r>
            <a:endParaRPr lang="ko-KR" altLang="en-US" sz="2800" dirty="0">
              <a:solidFill>
                <a:schemeClr val="bg2">
                  <a:lumMod val="7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77217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3357604" y="534734"/>
            <a:ext cx="4932956" cy="769441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4016943" y="550722"/>
            <a:ext cx="6248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원천이 된 </a:t>
            </a:r>
            <a:r>
              <a:rPr lang="en-US" altLang="ko-KR" sz="44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POV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925C1F7D-9567-4717-A995-3A110B2EC830}"/>
              </a:ext>
            </a:extLst>
          </p:cNvPr>
          <p:cNvSpPr/>
          <p:nvPr/>
        </p:nvSpPr>
        <p:spPr>
          <a:xfrm>
            <a:off x="398309" y="1529192"/>
            <a:ext cx="5918591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altLang="ko-KR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endParaRPr lang="en-US" altLang="ko-KR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/>
            </a:r>
            <a:b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2">
                    <a:lumMod val="50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</a:br>
            <a:endParaRPr lang="ko-KR" alt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2">
                  <a:lumMod val="50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651751" y="2678690"/>
            <a:ext cx="1050587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과제에 시달리는 대학생들은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과제에 대해 알려줄 </a:t>
            </a:r>
            <a:r>
              <a:rPr lang="ko-KR" altLang="en-US" sz="2800" dirty="0" err="1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어플이</a:t>
            </a:r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필요하다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왜냐하면 대학생들은 과제를 부담스럽게 생각하기 때문이다</a:t>
            </a:r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pPr algn="ctr"/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의외로 학생들은 과제에 대해 못 듣기도 하고 잘 까먹는다</a:t>
            </a:r>
            <a:r>
              <a:rPr lang="en-US" altLang="ko-KR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en-US" altLang="ko-KR" sz="2800" dirty="0" smtClean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algn="ctr"/>
            <a:r>
              <a:rPr lang="ko-KR" altLang="en-US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그러나 모르는 사람에게 과제 물어 보기를 주저하기도 한다</a:t>
            </a:r>
            <a:r>
              <a:rPr lang="en-US" altLang="ko-KR" sz="2800" dirty="0" smtClean="0">
                <a:solidFill>
                  <a:schemeClr val="tx1">
                    <a:lumMod val="85000"/>
                    <a:lumOff val="15000"/>
                  </a:schemeClr>
                </a:solidFill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endParaRPr lang="ko-KR" altLang="en-US" sz="2800" dirty="0">
              <a:solidFill>
                <a:schemeClr val="tx1">
                  <a:lumMod val="85000"/>
                  <a:lumOff val="15000"/>
                </a:schemeClr>
              </a:solidFill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206679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>
            <a:extLst>
              <a:ext uri="{FF2B5EF4-FFF2-40B4-BE49-F238E27FC236}">
                <a16:creationId xmlns:a16="http://schemas.microsoft.com/office/drawing/2014/main" id="{89AAFAD0-5F1B-47D7-B4A2-E83B36ABEA9B}"/>
              </a:ext>
            </a:extLst>
          </p:cNvPr>
          <p:cNvSpPr/>
          <p:nvPr/>
        </p:nvSpPr>
        <p:spPr>
          <a:xfrm>
            <a:off x="360789" y="147872"/>
            <a:ext cx="4046577" cy="769441"/>
          </a:xfrm>
          <a:prstGeom prst="rect">
            <a:avLst/>
          </a:prstGeom>
          <a:solidFill>
            <a:srgbClr val="F0D25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9926764-7BB4-4871-8C70-108B8CC68A5B}"/>
              </a:ext>
            </a:extLst>
          </p:cNvPr>
          <p:cNvSpPr txBox="1"/>
          <p:nvPr/>
        </p:nvSpPr>
        <p:spPr>
          <a:xfrm>
            <a:off x="1007144" y="147871"/>
            <a:ext cx="6248072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400" dirty="0" smtClean="0">
                <a:latin typeface="KoPub돋움체 Bold" panose="00000800000000000000" pitchFamily="2" charset="-127"/>
                <a:ea typeface="KoPub돋움체 Bold" panose="00000800000000000000" pitchFamily="2" charset="-127"/>
              </a:rPr>
              <a:t>Prototype</a:t>
            </a:r>
            <a:endParaRPr lang="en-US" altLang="ko-KR" sz="4400" dirty="0">
              <a:latin typeface="KoPub돋움체 Bold" panose="00000800000000000000" pitchFamily="2" charset="-127"/>
              <a:ea typeface="KoPub돋움체 Bold" panose="00000800000000000000" pitchFamily="2" charset="-127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023555" y="990039"/>
            <a:ext cx="9175609" cy="516128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200584" y="2543974"/>
            <a:ext cx="7861191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AutoNum type="arabicPeriod"/>
            </a:pP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로그인 화면</a:t>
            </a:r>
            <a:endParaRPr lang="en-US" altLang="ko-KR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듣는 수업들을 저장해서 볼 수 있는 화면</a:t>
            </a:r>
            <a:endParaRPr lang="en-US" altLang="ko-KR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pPr marL="342900" indent="-342900">
              <a:buAutoNum type="arabicPeriod"/>
            </a:pP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듣는 수업의 과제들을 볼 수 있는 화면</a:t>
            </a:r>
            <a:endParaRPr lang="en-US" altLang="ko-KR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4. 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앱에서 과제 내용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기한과 주제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및 팁</a:t>
            </a:r>
            <a:r>
              <a:rPr lang="en-US" altLang="ko-KR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선배들의 과제를 참고 할 수 있는</a:t>
            </a:r>
            <a:endParaRPr lang="en-US" altLang="ko-KR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화면</a:t>
            </a:r>
            <a:endParaRPr lang="ko-KR" altLang="en-US" dirty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360789" y="2082309"/>
            <a:ext cx="30251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 err="1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프로토타입</a:t>
            </a:r>
            <a:r>
              <a:rPr lang="ko-KR" altLang="en-US" sz="24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설명</a:t>
            </a:r>
            <a:endParaRPr lang="ko-KR" altLang="en-US" sz="2400" dirty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983113" y="1281336"/>
            <a:ext cx="7872308" cy="4428173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486253" y="1064528"/>
            <a:ext cx="11236570" cy="54919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703942" y="1241420"/>
            <a:ext cx="11002623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테스트 방법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소프트웨어융합학과 김대호 학생이 도와주었습니다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선정이유</a:t>
            </a:r>
            <a:r>
              <a:rPr lang="en-US" altLang="ko-KR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(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과제에 가장 가까운 사람</a:t>
            </a:r>
            <a:r>
              <a:rPr lang="en-US" altLang="ko-KR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)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직접 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잊어버리고 다른 일을 하는 상황을 가정하여 테스트 해보았습니다</a:t>
            </a:r>
            <a:r>
              <a:rPr lang="en-US" altLang="ko-KR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잘 된 점</a:t>
            </a:r>
            <a:r>
              <a:rPr lang="en-US" altLang="ko-KR" sz="1600" b="1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</a:t>
            </a:r>
            <a:r>
              <a:rPr lang="en-US" altLang="ko-KR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&amp; </a:t>
            </a:r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잘 안되었던 점</a:t>
            </a:r>
            <a:r>
              <a:rPr lang="en-US" altLang="ko-KR" sz="1600" b="1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 </a:t>
            </a:r>
            <a:r>
              <a:rPr lang="en-US" altLang="ko-KR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&amp; </a:t>
            </a:r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놀랐던 점</a:t>
            </a:r>
            <a:r>
              <a:rPr lang="en-US" altLang="ko-KR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, </a:t>
            </a:r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배운 점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 smtClean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과제를 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잊어버렸을 때 떠올리기는 좋았으나 과제를 참고할 때 과제를 하기가 싫어 무작정 과제를 베낄 수 있다는 점은 만족하지 못했습니다</a:t>
            </a:r>
            <a:r>
              <a:rPr lang="en-US" altLang="ko-KR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이를 통해 과제제출률을 높이려는 취지는 좋았으나 무작정 과제제출률만 높이려고 하다 보니 과제의 질이 떨어질 수 있다는 점을 배울 수 있었습니다</a:t>
            </a:r>
            <a:r>
              <a:rPr lang="en-US" altLang="ko-KR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 </a:t>
            </a:r>
          </a:p>
          <a:p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가정의 유효성 </a:t>
            </a:r>
            <a:r>
              <a:rPr lang="en-US" altLang="ko-KR" sz="16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(</a:t>
            </a:r>
            <a:r>
              <a:rPr lang="ko-KR" altLang="en-US" sz="16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과제를 하면서 과제를 어떻게 해야할지 모르겠거나</a:t>
            </a:r>
            <a:r>
              <a:rPr lang="en-US" altLang="ko-KR" sz="16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, </a:t>
            </a:r>
            <a:r>
              <a:rPr lang="ko-KR" altLang="en-US" sz="1600" dirty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하다가 막혔을 때 도움이 될 것이다</a:t>
            </a:r>
            <a:r>
              <a:rPr lang="en-US" altLang="ko-KR" sz="1600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.)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과제에 도움이 되겠지만</a:t>
            </a:r>
            <a:r>
              <a:rPr lang="en-US" altLang="ko-KR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 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같이 </a:t>
            </a:r>
            <a:r>
              <a:rPr lang="ko-KR" altLang="en-US" sz="1600" dirty="0" err="1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수업받는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사람들의 과제를 참고해버리면 같은 수준의 과제가 많아질 것이고 이는 교수님이 봤을 때 평가하기가 많이 어려울 것 같다</a:t>
            </a:r>
            <a:r>
              <a:rPr lang="en-US" altLang="ko-KR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  <a:p>
            <a:endParaRPr lang="en-US" altLang="ko-KR" sz="1600" dirty="0" smtClean="0">
              <a:latin typeface="KoPub돋움체 Light" panose="00000300000000000000" pitchFamily="2" charset="-127"/>
              <a:ea typeface="KoPub돋움체 Light" panose="00000300000000000000" pitchFamily="2" charset="-127"/>
            </a:endParaRPr>
          </a:p>
          <a:p>
            <a:r>
              <a:rPr lang="ko-KR" altLang="en-US" sz="1600" b="1" dirty="0" smtClean="0">
                <a:latin typeface="KoPub바탕체 Medium" panose="00000600000000000000" pitchFamily="2" charset="-127"/>
                <a:ea typeface="KoPub바탕체 Medium" panose="00000600000000000000" pitchFamily="2" charset="-127"/>
              </a:rPr>
              <a:t>새로운 가정</a:t>
            </a:r>
            <a:endParaRPr lang="en-US" altLang="ko-KR" sz="1600" b="1" dirty="0" smtClean="0">
              <a:latin typeface="KoPub바탕체 Medium" panose="00000600000000000000" pitchFamily="2" charset="-127"/>
              <a:ea typeface="KoPub바탕체 Medium" panose="00000600000000000000" pitchFamily="2" charset="-127"/>
            </a:endParaRPr>
          </a:p>
          <a:p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사전 인터뷰 결과 다른 사람의 과제 참고하는 정도로만 쓰인다고 했는데</a:t>
            </a:r>
            <a:r>
              <a:rPr lang="en-US" altLang="ko-KR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,</a:t>
            </a:r>
            <a:r>
              <a:rPr lang="ko-KR" altLang="en-US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 같은 수업이 아닌 선배의 과제를 참고하면 도움이 될 것이다</a:t>
            </a:r>
            <a:r>
              <a:rPr lang="en-US" altLang="ko-KR" sz="1600" dirty="0">
                <a:latin typeface="KoPub돋움체 Light" panose="00000300000000000000" pitchFamily="2" charset="-127"/>
                <a:ea typeface="KoPub돋움체 Light" panose="00000300000000000000" pitchFamily="2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516035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8" grpId="0" animBg="1"/>
      <p:bldP spid="9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3226</TotalTime>
  <Words>1231</Words>
  <Application>Microsoft Office PowerPoint</Application>
  <PresentationFormat>와이드스크린</PresentationFormat>
  <Paragraphs>192</Paragraphs>
  <Slides>13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13</vt:i4>
      </vt:variant>
    </vt:vector>
  </HeadingPairs>
  <TitlesOfParts>
    <vt:vector size="20" baseType="lpstr">
      <vt:lpstr>KoPub바탕체 Medium</vt:lpstr>
      <vt:lpstr>KoPub돋움체 Light</vt:lpstr>
      <vt:lpstr>KoPub돋움체 Bold</vt:lpstr>
      <vt:lpstr>맑은 고딕</vt:lpstr>
      <vt:lpstr>Tmon몬소리 Black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림</dc:creator>
  <cp:lastModifiedBy>taeho kang</cp:lastModifiedBy>
  <cp:revision>60</cp:revision>
  <dcterms:created xsi:type="dcterms:W3CDTF">2018-04-26T13:55:58Z</dcterms:created>
  <dcterms:modified xsi:type="dcterms:W3CDTF">2018-10-10T07:31:31Z</dcterms:modified>
</cp:coreProperties>
</file>